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29" r:id="rId2"/>
    <p:sldId id="328" r:id="rId3"/>
    <p:sldId id="330" r:id="rId4"/>
    <p:sldId id="338" r:id="rId5"/>
    <p:sldId id="339" r:id="rId6"/>
    <p:sldId id="337" r:id="rId7"/>
    <p:sldId id="333" r:id="rId8"/>
    <p:sldId id="340" r:id="rId9"/>
  </p:sldIdLst>
  <p:sldSz cx="9144000" cy="5143500" type="screen16x9"/>
  <p:notesSz cx="6858000" cy="9144000"/>
  <p:defaultTextStyle>
    <a:defPPr>
      <a:defRPr lang="en-US"/>
    </a:defPPr>
    <a:lvl1pPr marL="0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1pPr>
    <a:lvl2pPr marL="408207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2pPr>
    <a:lvl3pPr marL="816413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3pPr>
    <a:lvl4pPr marL="1224621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4pPr>
    <a:lvl5pPr marL="1632828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5pPr>
    <a:lvl6pPr marL="2041035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6pPr>
    <a:lvl7pPr marL="2449242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7pPr>
    <a:lvl8pPr marL="2857448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8pPr>
    <a:lvl9pPr marL="3265656" algn="l" defTabSz="816413" rtl="0" eaLnBrk="1" latinLnBrk="0" hangingPunct="1">
      <a:defRPr sz="164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27AAE2"/>
    <a:srgbClr val="01649D"/>
    <a:srgbClr val="007226"/>
    <a:srgbClr val="86C10D"/>
    <a:srgbClr val="0A141D"/>
    <a:srgbClr val="FFFFFF"/>
    <a:srgbClr val="104068"/>
    <a:srgbClr val="042943"/>
    <a:srgbClr val="8CC6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174" autoAdjust="0"/>
    <p:restoredTop sz="51744"/>
  </p:normalViewPr>
  <p:slideViewPr>
    <p:cSldViewPr snapToGrid="0">
      <p:cViewPr>
        <p:scale>
          <a:sx n="105" d="100"/>
          <a:sy n="105" d="100"/>
        </p:scale>
        <p:origin x="144" y="376"/>
      </p:cViewPr>
      <p:guideLst>
        <p:guide orient="horz" pos="261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2.png>
</file>

<file path=ppt/media/image3.png>
</file>

<file path=ppt/media/image4.jpeg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6A9B3F-67CA-4A20-9A4E-6F99BEA604AE}" type="datetimeFigureOut">
              <a:rPr lang="en-US" smtClean="0"/>
              <a:pPr/>
              <a:t>7/8/17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52C07-4E73-4ED3-ABD6-54F256CACD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435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1pPr>
    <a:lvl2pPr marL="357199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2pPr>
    <a:lvl3pPr marL="714398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3pPr>
    <a:lvl4pPr marL="1071597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4pPr>
    <a:lvl5pPr marL="1428796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5pPr>
    <a:lvl6pPr marL="1785995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6pPr>
    <a:lvl7pPr marL="2143193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7pPr>
    <a:lvl8pPr marL="2500393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8pPr>
    <a:lvl9pPr marL="2857592" algn="l" defTabSz="714398" rtl="0" eaLnBrk="1" latinLnBrk="0" hangingPunct="1">
      <a:defRPr sz="9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Functions a </a:t>
            </a:r>
            <a:r>
              <a:rPr lang="en-US" sz="1600" dirty="0" smtClean="0"/>
              <a:t>decent desktop computer</a:t>
            </a:r>
            <a:r>
              <a:rPr lang="en-US" sz="1600" baseline="0" dirty="0" smtClean="0"/>
              <a:t> with a graphical UI.</a:t>
            </a:r>
            <a:endParaRPr lang="en-US" sz="1600" dirty="0" smtClean="0"/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1600" dirty="0" smtClean="0"/>
              <a:t>Also serves as a great </a:t>
            </a:r>
            <a:r>
              <a:rPr lang="en-US" sz="1600" dirty="0" err="1" smtClean="0"/>
              <a:t>IoT</a:t>
            </a:r>
            <a:r>
              <a:rPr lang="en-US" sz="1600" dirty="0" smtClean="0"/>
              <a:t> gateway.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1600" dirty="0" smtClean="0"/>
              <a:t>Designed for learning</a:t>
            </a:r>
            <a:r>
              <a:rPr lang="en-US" sz="1600" baseline="0" dirty="0" smtClean="0"/>
              <a:t> and experimentation.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1600" baseline="0" dirty="0" smtClean="0"/>
              <a:t>Access to I/O pins facilitates easy integration of devices and sensors.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endParaRPr lang="en-US" sz="1600" baseline="0" dirty="0" smtClean="0"/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1600" baseline="0" dirty="0" smtClean="0"/>
              <a:t>One such device is</a:t>
            </a:r>
            <a:r>
              <a:rPr lang="mr-IN" sz="1600" baseline="0" dirty="0" smtClean="0"/>
              <a:t>…</a:t>
            </a:r>
            <a:r>
              <a:rPr lang="en-US" sz="1600" baseline="0" dirty="0" smtClean="0"/>
              <a:t>.</a:t>
            </a:r>
            <a:endParaRPr lang="en-US" sz="1600" dirty="0" smtClean="0"/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52C07-4E73-4ED3-ABD6-54F256CACD5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33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Everyone at the table gets</a:t>
            </a:r>
            <a:r>
              <a:rPr lang="en-US" baseline="0" dirty="0" smtClean="0"/>
              <a:t> a Raspberry Pi, a Sense hat, and a 16GB microSD to take home with them for further learning.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Only</a:t>
            </a:r>
            <a:r>
              <a:rPr lang="en-US" baseline="0" dirty="0" smtClean="0"/>
              <a:t> one Pi per team, the one already open and assembled will be used for the labs.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 assembled Pi belongs to the designated team leader (wearing the distinctive BLUE lanyard).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As such, they will be responsible for securing it in the evening and bringing it back tomorrow.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Visit the burn zone to have the Raspberry Pi OS (</a:t>
            </a:r>
            <a:r>
              <a:rPr lang="en-US" baseline="0" dirty="0" err="1" smtClean="0"/>
              <a:t>raspbian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linux</a:t>
            </a:r>
            <a:r>
              <a:rPr lang="en-US" baseline="0" dirty="0" smtClean="0"/>
              <a:t>) burned on to your microSD.  As well as any questions you might have.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52C07-4E73-4ED3-ABD6-54F256CACD5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144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143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959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Explain the flow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Mention the optional split development purpose.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Prior testing and execution in Europe indicates</a:t>
            </a:r>
            <a:r>
              <a:rPr lang="en-US" baseline="0" dirty="0" smtClean="0"/>
              <a:t> approximately 1.5 - 2 hours to complete.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Will announce at approximately 40 minutes remaining that you may want to consider concurrent development.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52C07-4E73-4ED3-ABD6-54F256CACD5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85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Master path basically describes the end requirements and you are left to get there.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In a very few places, you need to enter</a:t>
            </a:r>
            <a:r>
              <a:rPr lang="en-US" sz="1800" baseline="0" dirty="0" smtClean="0"/>
              <a:t> small snippets of code.  Try and type them in rather than cut/paste.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Try </a:t>
            </a:r>
            <a:r>
              <a:rPr lang="en-US" sz="1800" dirty="0" smtClean="0"/>
              <a:t>to switch roles coder, documentation, debugger</a:t>
            </a:r>
            <a:r>
              <a:rPr lang="en-US" sz="1800" dirty="0" smtClean="0"/>
              <a:t>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Slack channel relayed to big screen.</a:t>
            </a:r>
            <a:endParaRPr lang="en-US" sz="18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1800" dirty="0" smtClean="0"/>
              <a:t>In addition to slack we have support throughout the </a:t>
            </a:r>
            <a:r>
              <a:rPr lang="en-US" sz="1800" baseline="0" dirty="0" smtClean="0"/>
              <a:t>room</a:t>
            </a:r>
          </a:p>
          <a:p>
            <a:pPr marL="528649" lvl="1" indent="-171450">
              <a:buFont typeface="Arial" charset="0"/>
              <a:buChar char="•"/>
            </a:pPr>
            <a:r>
              <a:rPr lang="en-US" sz="1800" baseline="0" dirty="0" smtClean="0"/>
              <a:t>Team Leaders, </a:t>
            </a:r>
          </a:p>
          <a:p>
            <a:pPr marL="528649" lvl="1" indent="-171450">
              <a:buFont typeface="Arial" charset="0"/>
              <a:buChar char="•"/>
            </a:pPr>
            <a:r>
              <a:rPr lang="en-US" sz="1800" baseline="0" dirty="0" smtClean="0"/>
              <a:t>Proctors, </a:t>
            </a:r>
          </a:p>
          <a:p>
            <a:pPr marL="528649" lvl="1" indent="-171450">
              <a:buFont typeface="Arial" charset="0"/>
              <a:buChar char="•"/>
            </a:pPr>
            <a:r>
              <a:rPr lang="en-US" sz="1800" baseline="0" dirty="0" smtClean="0"/>
              <a:t>Subject Matter Experts.  </a:t>
            </a:r>
          </a:p>
          <a:p>
            <a:pPr marL="528649" lvl="1" indent="-171450">
              <a:buFont typeface="Arial" charset="0"/>
              <a:buChar char="•"/>
            </a:pPr>
            <a:r>
              <a:rPr lang="en-US" sz="1800" baseline="0" dirty="0" smtClean="0"/>
              <a:t>All can be summoned by raising the handy Yoda/Question sign at your table.</a:t>
            </a:r>
          </a:p>
          <a:p>
            <a:pPr marL="528649" lvl="1" indent="-171450">
              <a:buFont typeface="Arial" charset="0"/>
              <a:buChar char="•"/>
            </a:pPr>
            <a:endParaRPr lang="en-US" sz="1800" baseline="0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sz="1800" baseline="0" dirty="0" smtClean="0"/>
              <a:t>Lab takes roughly 1.5 </a:t>
            </a:r>
            <a:r>
              <a:rPr lang="mr-IN" sz="1800" baseline="0" dirty="0" smtClean="0"/>
              <a:t>–</a:t>
            </a:r>
            <a:r>
              <a:rPr lang="en-US" sz="1800" baseline="0" dirty="0" smtClean="0"/>
              <a:t> 2 hours</a:t>
            </a:r>
          </a:p>
          <a:p>
            <a:pPr marL="171450" marR="0" lvl="0" indent="-171450" algn="l" defTabSz="7143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baseline="0" dirty="0" smtClean="0"/>
              <a:t>We will reconvene at 5</a:t>
            </a:r>
            <a:r>
              <a:rPr lang="en-US" sz="1800" baseline="0" dirty="0" smtClean="0">
                <a:sym typeface="Wingdings"/>
              </a:rPr>
              <a:t>:10</a:t>
            </a:r>
          </a:p>
          <a:p>
            <a:pPr marL="171450" marR="0" lvl="0" indent="-171450" algn="l" defTabSz="71439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baseline="0" dirty="0" smtClean="0">
                <a:sym typeface="Wingdings"/>
              </a:rPr>
              <a:t>Incorporate </a:t>
            </a:r>
            <a:r>
              <a:rPr lang="en-US" sz="1800" baseline="0" dirty="0" smtClean="0">
                <a:sym typeface="Wingdings"/>
              </a:rPr>
              <a:t>breaks, manage your time.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D52C07-4E73-4ED3-ABD6-54F256CACD5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686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ibm.com/legal/copytrade.shtml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7764" y="1691751"/>
            <a:ext cx="3321423" cy="3151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3" t="34772" r="37510" b="6183"/>
          <a:stretch/>
        </p:blipFill>
        <p:spPr>
          <a:xfrm>
            <a:off x="567586" y="3164754"/>
            <a:ext cx="4945708" cy="1629403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4990201"/>
            <a:ext cx="9157448" cy="188348"/>
          </a:xfrm>
          <a:prstGeom prst="rect">
            <a:avLst/>
          </a:prstGeom>
          <a:solidFill>
            <a:srgbClr val="27A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532461" y="2041841"/>
            <a:ext cx="5979346" cy="55427"/>
          </a:xfrm>
          <a:prstGeom prst="rect">
            <a:avLst/>
          </a:prstGeom>
          <a:gradFill>
            <a:gsLst>
              <a:gs pos="53000">
                <a:srgbClr val="86C10D"/>
              </a:gs>
              <a:gs pos="100000">
                <a:srgbClr val="27AAE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41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7353" y="857232"/>
            <a:ext cx="5954453" cy="1102519"/>
          </a:xfrm>
        </p:spPr>
        <p:txBody>
          <a:bodyPr anchor="b" anchorCtr="0">
            <a:noAutofit/>
          </a:bodyPr>
          <a:lstStyle>
            <a:lvl1pPr algn="l">
              <a:defRPr sz="3125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7586" y="2160210"/>
            <a:ext cx="5295332" cy="780651"/>
          </a:xfrm>
        </p:spPr>
        <p:txBody>
          <a:bodyPr>
            <a:noAutofit/>
          </a:bodyPr>
          <a:lstStyle>
            <a:lvl1pPr marL="0" indent="0" algn="l">
              <a:buNone/>
              <a:defRPr sz="1875" b="1">
                <a:solidFill>
                  <a:srgbClr val="0A141D"/>
                </a:solidFill>
              </a:defRPr>
            </a:lvl1pPr>
            <a:lvl2pPr marL="408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4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2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7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56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4986786"/>
            <a:ext cx="9144000" cy="4855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41" dirty="0"/>
          </a:p>
        </p:txBody>
      </p:sp>
    </p:spTree>
    <p:extLst>
      <p:ext uri="{BB962C8B-B14F-4D97-AF65-F5344CB8AC3E}">
        <p14:creationId xmlns:p14="http://schemas.microsoft.com/office/powerpoint/2010/main" val="24527360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0587"/>
            <a:ext cx="8229600" cy="857250"/>
          </a:xfrm>
        </p:spPr>
        <p:txBody>
          <a:bodyPr anchor="b" anchorCtr="0">
            <a:noAutofit/>
          </a:bodyPr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spcBef>
                <a:spcPts val="1406"/>
              </a:spcBef>
              <a:buClr>
                <a:srgbClr val="27AAE2"/>
              </a:buClr>
              <a:defRPr sz="2031"/>
            </a:lvl1pPr>
            <a:lvl2pPr>
              <a:buClr>
                <a:srgbClr val="27AAE2"/>
              </a:buClr>
              <a:defRPr/>
            </a:lvl2pPr>
            <a:lvl3pPr>
              <a:buClr>
                <a:srgbClr val="27AAE2"/>
              </a:buClr>
              <a:defRPr/>
            </a:lvl3pPr>
            <a:lvl4pPr>
              <a:buClr>
                <a:srgbClr val="27AAE2"/>
              </a:buClr>
              <a:defRPr/>
            </a:lvl4pPr>
            <a:lvl5pPr>
              <a:buClr>
                <a:srgbClr val="27AAE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180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s with Addt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0588"/>
            <a:ext cx="8229600" cy="857250"/>
          </a:xfrm>
        </p:spPr>
        <p:txBody>
          <a:bodyPr anchor="b" anchorCtr="0"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00150"/>
            <a:ext cx="3056657" cy="3394473"/>
          </a:xfrm>
        </p:spPr>
        <p:txBody>
          <a:bodyPr>
            <a:noAutofit/>
          </a:bodyPr>
          <a:lstStyle>
            <a:lvl1pPr>
              <a:spcBef>
                <a:spcPts val="938"/>
              </a:spcBef>
              <a:buClr>
                <a:srgbClr val="27AAE2"/>
              </a:buClr>
              <a:defRPr sz="1562"/>
            </a:lvl1pPr>
            <a:lvl2pPr marL="360920" indent="-181080">
              <a:spcBef>
                <a:spcPts val="235"/>
              </a:spcBef>
              <a:defRPr sz="1406"/>
            </a:lvl2pPr>
            <a:lvl3pPr>
              <a:defRPr sz="1406"/>
            </a:lvl3pPr>
            <a:lvl4pPr>
              <a:defRPr sz="1406"/>
            </a:lvl4pPr>
            <a:lvl5pPr>
              <a:defRPr sz="1406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7439" y="5062598"/>
            <a:ext cx="2133599" cy="273844"/>
          </a:xfrm>
          <a:prstGeom prst="rect">
            <a:avLst/>
          </a:prstGeom>
        </p:spPr>
        <p:txBody>
          <a:bodyPr/>
          <a:lstStyle/>
          <a:p>
            <a:fld id="{A501FA17-877A-4087-8BBA-2DF39F9869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271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vy 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95457"/>
            <a:ext cx="7242888" cy="857250"/>
          </a:xfrm>
        </p:spPr>
        <p:txBody>
          <a:bodyPr anchor="b" anchorCtr="0">
            <a:noAutofit/>
          </a:bodyPr>
          <a:lstStyle>
            <a:lvl1pPr>
              <a:lnSpc>
                <a:spcPct val="80000"/>
              </a:lnSpc>
              <a:defRPr sz="2188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spcBef>
                <a:spcPts val="1406"/>
              </a:spcBef>
              <a:buClr>
                <a:srgbClr val="27AAE2"/>
              </a:buClr>
              <a:defRPr sz="2031"/>
            </a:lvl1pPr>
            <a:lvl2pPr>
              <a:buClr>
                <a:srgbClr val="27AAE2"/>
              </a:buClr>
              <a:defRPr/>
            </a:lvl2pPr>
            <a:lvl3pPr>
              <a:buClr>
                <a:srgbClr val="27AAE2"/>
              </a:buClr>
              <a:defRPr/>
            </a:lvl3pPr>
            <a:lvl4pPr>
              <a:buClr>
                <a:srgbClr val="27AAE2"/>
              </a:buClr>
              <a:defRPr/>
            </a:lvl4pPr>
            <a:lvl5pPr>
              <a:buClr>
                <a:srgbClr val="27AAE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7439" y="5062598"/>
            <a:ext cx="2133599" cy="273844"/>
          </a:xfrm>
          <a:prstGeom prst="rect">
            <a:avLst/>
          </a:prstGeom>
        </p:spPr>
        <p:txBody>
          <a:bodyPr/>
          <a:lstStyle/>
          <a:p>
            <a:fld id="{A501FA17-877A-4087-8BBA-2DF39F9869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059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9718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385765"/>
            <a:ext cx="8766176" cy="2512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13327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000" y="902494"/>
            <a:ext cx="8637588" cy="3405188"/>
          </a:xfrm>
          <a:prstGeom prst="rect">
            <a:avLst/>
          </a:prstGeom>
        </p:spPr>
        <p:txBody>
          <a:bodyPr/>
          <a:lstStyle>
            <a:lvl1pPr marL="127401" indent="-127401">
              <a:defRPr/>
            </a:lvl1pPr>
            <a:lvl3pPr marL="520320" indent="-138117">
              <a:defRPr/>
            </a:lvl3pPr>
            <a:lvl4pPr marL="644149" indent="-126210">
              <a:defRPr/>
            </a:lvl4pPr>
            <a:lvl5pPr marL="815604" indent="-129782"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41052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66764"/>
            <a:ext cx="8229600" cy="32027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714502"/>
            <a:ext cx="3886200" cy="2880122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57201" y="4743452"/>
            <a:ext cx="5562600" cy="17383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6553201" y="4743452"/>
            <a:ext cx="2133599" cy="17383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BB7660-FBDB-4437-B05A-C9040D1805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45716" tIns="22858" rIns="45716" bIns="2285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088551" rtl="0" eaLnBrk="1" latinLnBrk="0" hangingPunct="1">
              <a:defRPr sz="1000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427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855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82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7104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21380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5656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09931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54208" algn="l" defTabSz="1088551" rtl="0" eaLnBrk="1" latinLnBrk="0" hangingPunct="1">
              <a:defRPr sz="21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F51DE6B-9243-4E85-B0E8-1607A2626A11}" type="slidenum">
              <a:rPr lang="en-US" sz="750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‹#›</a:t>
            </a:fld>
            <a:endParaRPr lang="en-US" sz="75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628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7392011" y="4862802"/>
            <a:ext cx="1517205" cy="1017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110" tIns="20110" rIns="20110" bIns="20110" anchor="ctr">
            <a:spAutoFit/>
          </a:bodyPr>
          <a:lstStyle/>
          <a:p>
            <a:pPr lvl="0" algn="r">
              <a:defRPr sz="1800"/>
            </a:pPr>
            <a:r>
              <a:rPr sz="397" baseline="0" dirty="0">
                <a:solidFill>
                  <a:schemeClr val="tx1"/>
                </a:solidFill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© </a:t>
            </a:r>
            <a:r>
              <a:rPr sz="397" baseline="0" dirty="0">
                <a:solidFill>
                  <a:schemeClr val="tx1"/>
                </a:solidFill>
                <a:uFill>
                  <a:solidFill>
                    <a:srgbClr val="0000FF"/>
                  </a:solidFill>
                </a:uFill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Copyright IBM Corporation 2016</a:t>
            </a:r>
            <a:endParaRPr sz="397" baseline="0" dirty="0">
              <a:solidFill>
                <a:schemeClr val="tx1"/>
              </a:solidFill>
              <a:uFill>
                <a:solidFill>
                  <a:srgbClr val="0000FF"/>
                </a:solidFill>
              </a:uFill>
              <a:latin typeface="HelvNeue Roman for IBM"/>
              <a:ea typeface="HelvNeue Roman for IBM"/>
              <a:cs typeface="HelvNeue Roman for IBM"/>
              <a:sym typeface="HelvNeue Roman for IBM"/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1905988062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microsoft.com/office/2007/relationships/hdphoto" Target="../media/hdphoto1.wdp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4680919"/>
            <a:ext cx="9144000" cy="544223"/>
          </a:xfrm>
          <a:prstGeom prst="rect">
            <a:avLst/>
          </a:prstGeom>
          <a:solidFill>
            <a:srgbClr val="27A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457201" y="205980"/>
            <a:ext cx="8229600" cy="857250"/>
          </a:xfrm>
          <a:prstGeom prst="rect">
            <a:avLst/>
          </a:prstGeom>
        </p:spPr>
        <p:txBody>
          <a:bodyPr vert="horz" lIns="104498" tIns="52249" rIns="104498" bIns="52249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457201" y="1200150"/>
            <a:ext cx="8229600" cy="3394473"/>
          </a:xfrm>
          <a:prstGeom prst="rect">
            <a:avLst/>
          </a:prstGeom>
        </p:spPr>
        <p:txBody>
          <a:bodyPr vert="horz" lIns="104498" tIns="52249" rIns="104498" bIns="52249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0245" y="4792153"/>
            <a:ext cx="293912" cy="150100"/>
          </a:xfrm>
          <a:prstGeom prst="rect">
            <a:avLst/>
          </a:prstGeom>
        </p:spPr>
        <p:txBody>
          <a:bodyPr vert="horz" wrap="square" lIns="60954" tIns="30477" rIns="60954" bIns="30477" numCol="1" anchor="t" anchorCtr="0" compatLnSpc="1">
            <a:prstTxWarp prst="textNoShape">
              <a:avLst/>
            </a:prstTxWarp>
          </a:bodyPr>
          <a:lstStyle>
            <a:lvl1pPr algn="r">
              <a:defRPr sz="75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22" y="4784295"/>
            <a:ext cx="439762" cy="165815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409" y="0"/>
            <a:ext cx="1574591" cy="1494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5522244" y="4721612"/>
            <a:ext cx="35894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0" i="0" dirty="0" smtClean="0">
                <a:solidFill>
                  <a:schemeClr val="bg1"/>
                </a:solidFill>
                <a:latin typeface="Lubalin Graph" charset="0"/>
                <a:ea typeface="Lubalin Graph" charset="0"/>
                <a:cs typeface="Lubalin Graph" charset="0"/>
              </a:rPr>
              <a:t>Smarter </a:t>
            </a:r>
            <a:r>
              <a:rPr lang="en-US" sz="1500" b="1" i="0" dirty="0" smtClean="0">
                <a:solidFill>
                  <a:schemeClr val="bg1"/>
                </a:solidFill>
                <a:latin typeface="Lubalin Graph" charset="0"/>
                <a:ea typeface="Lubalin Graph" charset="0"/>
                <a:cs typeface="Lubalin Graph" charset="0"/>
              </a:rPr>
              <a:t>Technical</a:t>
            </a:r>
            <a:r>
              <a:rPr lang="en-US" sz="1500" b="1" i="0" baseline="0" dirty="0" smtClean="0">
                <a:solidFill>
                  <a:schemeClr val="bg1"/>
                </a:solidFill>
                <a:latin typeface="Lubalin Graph" charset="0"/>
                <a:ea typeface="Lubalin Graph" charset="0"/>
                <a:cs typeface="Lubalin Graph" charset="0"/>
              </a:rPr>
              <a:t> Selling Academy</a:t>
            </a:r>
            <a:endParaRPr lang="en-US" sz="1500" b="1" i="0" dirty="0">
              <a:solidFill>
                <a:schemeClr val="bg1"/>
              </a:solidFill>
              <a:latin typeface="Lubalin Graph" charset="0"/>
              <a:ea typeface="Lubalin Graph" charset="0"/>
              <a:cs typeface="Lubalin Grap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231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2" r:id="rId5"/>
    <p:sldLayoutId id="2147483655" r:id="rId6"/>
    <p:sldLayoutId id="2147483656" r:id="rId7"/>
    <p:sldLayoutId id="2147483657" r:id="rId8"/>
    <p:sldLayoutId id="2147483658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816413" rtl="0" eaLnBrk="1" latinLnBrk="0" hangingPunct="1">
        <a:spcBef>
          <a:spcPct val="0"/>
        </a:spcBef>
        <a:buNone/>
        <a:defRPr sz="2657" kern="1200" spc="0">
          <a:solidFill>
            <a:srgbClr val="000000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7359" indent="-177359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•"/>
        <a:defRPr sz="2188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37039" indent="-267899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–"/>
        <a:defRPr sz="1875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020518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•"/>
        <a:defRPr sz="1719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428725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–"/>
        <a:defRPr sz="1719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36932" indent="-204104" algn="l" defTabSz="816413" rtl="0" eaLnBrk="1" latinLnBrk="0" hangingPunct="1">
        <a:spcBef>
          <a:spcPct val="20000"/>
        </a:spcBef>
        <a:buClr>
          <a:srgbClr val="27AAE2"/>
        </a:buClr>
        <a:buFont typeface="Arial" panose="020B0604020202020204" pitchFamily="34" charset="0"/>
        <a:buChar char="»"/>
        <a:defRPr sz="1719" kern="1200">
          <a:solidFill>
            <a:srgbClr val="00000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245139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6pPr>
      <a:lvl7pPr marL="2653345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7pPr>
      <a:lvl8pPr marL="3061553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8pPr>
      <a:lvl9pPr marL="3469760" indent="-204104" algn="l" defTabSz="816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1pPr>
      <a:lvl2pPr marL="408207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2pPr>
      <a:lvl3pPr marL="816413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3pPr>
      <a:lvl4pPr marL="1224621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4pPr>
      <a:lvl5pPr marL="1632828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5pPr>
      <a:lvl6pPr marL="2041035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6pPr>
      <a:lvl7pPr marL="2449242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7pPr>
      <a:lvl8pPr marL="2857448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8pPr>
      <a:lvl9pPr marL="3265656" algn="l" defTabSz="816413" rtl="0" eaLnBrk="1" latinLnBrk="0" hangingPunct="1">
        <a:defRPr sz="16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hyperlink" Target="https://www.raspberrypi.org/blog/astro-pi/" TargetMode="Externa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hyperlink" Target="https://ibm.biz/Bdi6ik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Transform Products &amp; Services with </a:t>
            </a:r>
            <a:r>
              <a:rPr lang="en-US" dirty="0" err="1" smtClean="0"/>
              <a:t>IoT</a:t>
            </a:r>
            <a:r>
              <a:rPr lang="en-GB" dirty="0" smtClean="0"/>
              <a:t>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Building The </a:t>
            </a:r>
            <a:r>
              <a:rPr lang="en-US" dirty="0"/>
              <a:t>F</a:t>
            </a:r>
            <a:r>
              <a:rPr lang="en-US" dirty="0" smtClean="0"/>
              <a:t>oundation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85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1133" y="1515291"/>
            <a:ext cx="4660946" cy="27462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Raspberry Pi 3 / </a:t>
            </a:r>
            <a:r>
              <a:rPr lang="en-US" sz="2800" dirty="0" err="1" smtClean="0"/>
              <a:t>IoT</a:t>
            </a:r>
            <a:r>
              <a:rPr lang="en-US" sz="2800" dirty="0" smtClean="0"/>
              <a:t> Gateway</a:t>
            </a:r>
            <a:endParaRPr lang="en-US" sz="28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1" y="1057836"/>
            <a:ext cx="4043778" cy="3536787"/>
          </a:xfrm>
        </p:spPr>
        <p:txBody>
          <a:bodyPr/>
          <a:lstStyle/>
          <a:p>
            <a:pPr marL="173736">
              <a:spcBef>
                <a:spcPts val="0"/>
              </a:spcBef>
            </a:pPr>
            <a:r>
              <a:rPr lang="en-US" sz="1600" dirty="0" smtClean="0"/>
              <a:t>1.2GHz </a:t>
            </a:r>
            <a:r>
              <a:rPr lang="en-US" sz="1600" dirty="0"/>
              <a:t>64-bit quad-core ARMv8 </a:t>
            </a:r>
            <a:r>
              <a:rPr lang="en-US" sz="1600" dirty="0" smtClean="0"/>
              <a:t>CPU</a:t>
            </a:r>
          </a:p>
          <a:p>
            <a:pPr marL="173736">
              <a:spcBef>
                <a:spcPts val="0"/>
              </a:spcBef>
            </a:pPr>
            <a:r>
              <a:rPr lang="en-US" sz="1600" dirty="0" smtClean="0"/>
              <a:t>1 GB RAM</a:t>
            </a:r>
            <a:endParaRPr lang="en-US" sz="1600" dirty="0"/>
          </a:p>
          <a:p>
            <a:pPr marL="173736">
              <a:spcBef>
                <a:spcPts val="0"/>
              </a:spcBef>
            </a:pPr>
            <a:r>
              <a:rPr lang="en-US" sz="1600" dirty="0"/>
              <a:t>802.11n Wireless LAN</a:t>
            </a:r>
          </a:p>
          <a:p>
            <a:pPr marL="173736">
              <a:spcBef>
                <a:spcPts val="0"/>
              </a:spcBef>
            </a:pPr>
            <a:r>
              <a:rPr lang="en-US" sz="1600" dirty="0"/>
              <a:t>Bluetooth </a:t>
            </a:r>
            <a:r>
              <a:rPr lang="en-US" sz="1600" dirty="0" smtClean="0"/>
              <a:t>4.1 / Bluetooth </a:t>
            </a:r>
            <a:r>
              <a:rPr lang="en-US" sz="1600" dirty="0"/>
              <a:t>Low Energy </a:t>
            </a:r>
            <a:endParaRPr lang="en-US" sz="1600" dirty="0" smtClean="0"/>
          </a:p>
          <a:p>
            <a:pPr marL="173736">
              <a:spcBef>
                <a:spcPts val="0"/>
              </a:spcBef>
            </a:pPr>
            <a:r>
              <a:rPr lang="en-US" sz="1600" dirty="0" smtClean="0"/>
              <a:t>4 </a:t>
            </a:r>
            <a:r>
              <a:rPr lang="en-US" sz="1600" dirty="0"/>
              <a:t>USB ports</a:t>
            </a:r>
          </a:p>
          <a:p>
            <a:pPr marL="173736">
              <a:spcBef>
                <a:spcPts val="0"/>
              </a:spcBef>
            </a:pPr>
            <a:r>
              <a:rPr lang="en-US" sz="1600" dirty="0"/>
              <a:t>40 GPIO pins</a:t>
            </a:r>
          </a:p>
          <a:p>
            <a:pPr marL="173736">
              <a:spcBef>
                <a:spcPts val="0"/>
              </a:spcBef>
            </a:pPr>
            <a:r>
              <a:rPr lang="en-US" sz="1600" dirty="0"/>
              <a:t>Full HDMI port</a:t>
            </a:r>
          </a:p>
          <a:p>
            <a:pPr marL="173736">
              <a:spcBef>
                <a:spcPts val="0"/>
              </a:spcBef>
            </a:pPr>
            <a:r>
              <a:rPr lang="en-US" sz="1600" dirty="0"/>
              <a:t>Ethernet port</a:t>
            </a:r>
          </a:p>
          <a:p>
            <a:pPr marL="173736">
              <a:spcBef>
                <a:spcPts val="0"/>
              </a:spcBef>
            </a:pPr>
            <a:r>
              <a:rPr lang="en-US" sz="1600" dirty="0" smtClean="0"/>
              <a:t>3.5mm </a:t>
            </a:r>
            <a:r>
              <a:rPr lang="en-US" sz="1600" dirty="0"/>
              <a:t>audio </a:t>
            </a:r>
            <a:r>
              <a:rPr lang="en-US" sz="1600" dirty="0" smtClean="0"/>
              <a:t>jack</a:t>
            </a:r>
            <a:endParaRPr lang="en-US" sz="1600" dirty="0"/>
          </a:p>
          <a:p>
            <a:pPr marL="173736">
              <a:spcBef>
                <a:spcPts val="0"/>
              </a:spcBef>
            </a:pPr>
            <a:r>
              <a:rPr lang="en-US" sz="1600" dirty="0"/>
              <a:t>Camera interface (CSI)</a:t>
            </a:r>
          </a:p>
          <a:p>
            <a:pPr marL="173736">
              <a:spcBef>
                <a:spcPts val="0"/>
              </a:spcBef>
            </a:pPr>
            <a:r>
              <a:rPr lang="en-US" sz="1600" dirty="0"/>
              <a:t>Display interface (DSI)</a:t>
            </a:r>
          </a:p>
          <a:p>
            <a:pPr marL="173736">
              <a:spcBef>
                <a:spcPts val="0"/>
              </a:spcBef>
            </a:pPr>
            <a:r>
              <a:rPr lang="en-US" sz="1600" dirty="0"/>
              <a:t>Micro SD </a:t>
            </a:r>
            <a:r>
              <a:rPr lang="en-US" sz="1600" dirty="0" smtClean="0"/>
              <a:t>card</a:t>
            </a:r>
            <a:endParaRPr lang="en-US" sz="1600" dirty="0"/>
          </a:p>
          <a:p>
            <a:pPr marL="173736">
              <a:spcBef>
                <a:spcPts val="0"/>
              </a:spcBef>
            </a:pPr>
            <a:r>
              <a:rPr lang="en-US" sz="1600" dirty="0" err="1"/>
              <a:t>VideoCore</a:t>
            </a:r>
            <a:r>
              <a:rPr lang="en-US" sz="1600" dirty="0"/>
              <a:t> IV 3D graphics </a:t>
            </a:r>
            <a:r>
              <a:rPr lang="en-US" sz="1600" dirty="0" smtClean="0"/>
              <a:t>core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310245" y="4800011"/>
            <a:ext cx="293912" cy="150100"/>
          </a:xfrm>
        </p:spPr>
        <p:txBody>
          <a:bodyPr/>
          <a:lstStyle/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99338" y="3814156"/>
            <a:ext cx="1589103" cy="344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$35 US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527044" y="4255648"/>
            <a:ext cx="2133689" cy="344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www.raspberrypi.org</a:t>
            </a:r>
            <a:endParaRPr lang="en-US" dirty="0"/>
          </a:p>
        </p:txBody>
      </p:sp>
      <p:sp>
        <p:nvSpPr>
          <p:cNvPr id="8" name="AutoShape 2" descr="mage result for raspberry pi logo"/>
          <p:cNvSpPr>
            <a:spLocks noChangeAspect="1" noChangeArrowheads="1"/>
          </p:cNvSpPr>
          <p:nvPr/>
        </p:nvSpPr>
        <p:spPr bwMode="auto">
          <a:xfrm>
            <a:off x="0" y="0"/>
            <a:ext cx="14097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ttp://emojis.slackmojis.com/emojis/images/1450738434/245/raspberry_pi.png?145073843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847" y="448236"/>
            <a:ext cx="1067055" cy="106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399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0092" y="1549190"/>
            <a:ext cx="4326709" cy="26963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Sense Hat / </a:t>
            </a:r>
            <a:r>
              <a:rPr lang="en-US" dirty="0" err="1" smtClean="0"/>
              <a:t>IoT</a:t>
            </a:r>
            <a:r>
              <a:rPr lang="en-US" dirty="0" smtClean="0"/>
              <a:t> Device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sz="1800" dirty="0"/>
              <a:t>The Sense HAT is a sensor board packed </a:t>
            </a:r>
            <a:r>
              <a:rPr lang="en-US" sz="1800" dirty="0" smtClean="0"/>
              <a:t>with sensors</a:t>
            </a:r>
          </a:p>
          <a:p>
            <a:pPr lvl="1"/>
            <a:r>
              <a:rPr lang="en-US" sz="1600" dirty="0" smtClean="0"/>
              <a:t>8x8 </a:t>
            </a:r>
            <a:r>
              <a:rPr lang="en-US" sz="1600" dirty="0"/>
              <a:t>RGB LED </a:t>
            </a:r>
            <a:r>
              <a:rPr lang="en-US" sz="1600" dirty="0" smtClean="0"/>
              <a:t>matrix</a:t>
            </a:r>
          </a:p>
          <a:p>
            <a:pPr lvl="1"/>
            <a:r>
              <a:rPr lang="en-US" sz="1600" dirty="0" smtClean="0"/>
              <a:t>five-button joystick </a:t>
            </a:r>
          </a:p>
          <a:p>
            <a:pPr lvl="1"/>
            <a:r>
              <a:rPr lang="en-US" sz="1600" dirty="0" smtClean="0"/>
              <a:t>gyroscope</a:t>
            </a:r>
          </a:p>
          <a:p>
            <a:pPr lvl="1"/>
            <a:r>
              <a:rPr lang="en-US" sz="1600" dirty="0"/>
              <a:t>a</a:t>
            </a:r>
            <a:r>
              <a:rPr lang="en-US" sz="1600" dirty="0" smtClean="0"/>
              <a:t>ccelerometer</a:t>
            </a:r>
          </a:p>
          <a:p>
            <a:pPr lvl="1"/>
            <a:r>
              <a:rPr lang="en-US" sz="1600" dirty="0"/>
              <a:t>m</a:t>
            </a:r>
            <a:r>
              <a:rPr lang="en-US" sz="1600" dirty="0" smtClean="0"/>
              <a:t>agnetometer</a:t>
            </a:r>
          </a:p>
          <a:p>
            <a:pPr lvl="1"/>
            <a:r>
              <a:rPr lang="en-US" sz="1600" dirty="0"/>
              <a:t>t</a:t>
            </a:r>
            <a:r>
              <a:rPr lang="en-US" sz="1600" dirty="0" smtClean="0"/>
              <a:t>emperature</a:t>
            </a:r>
          </a:p>
          <a:p>
            <a:pPr lvl="1"/>
            <a:r>
              <a:rPr lang="en-US" sz="1600" dirty="0" smtClean="0"/>
              <a:t>barometric pressure</a:t>
            </a:r>
          </a:p>
          <a:p>
            <a:pPr lvl="1"/>
            <a:r>
              <a:rPr lang="en-US" sz="1600" dirty="0" smtClean="0"/>
              <a:t>humidity</a:t>
            </a:r>
          </a:p>
          <a:p>
            <a:r>
              <a:rPr lang="en-US" sz="1800" dirty="0" smtClean="0"/>
              <a:t>The </a:t>
            </a:r>
            <a:r>
              <a:rPr lang="en-US" sz="1800" dirty="0"/>
              <a:t>Sense HAT is the hardware used in the </a:t>
            </a:r>
            <a:r>
              <a:rPr lang="en-US" sz="1800" u="sng" dirty="0">
                <a:hlinkClick r:id="rId4"/>
              </a:rPr>
              <a:t>Astro Pi</a:t>
            </a:r>
            <a:r>
              <a:rPr lang="en-US" sz="1800" dirty="0"/>
              <a:t> mission on the International Space Station.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7" name="Picture 6" descr="ttp://emojis.slackmojis.com/emojis/images/1450738434/245/raspberry_pi.png?145073843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847" y="448236"/>
            <a:ext cx="1067055" cy="106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82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504031" y="593867"/>
            <a:ext cx="6042817" cy="4014709"/>
            <a:chOff x="1369919" y="386603"/>
            <a:chExt cx="6336926" cy="4264503"/>
          </a:xfrm>
        </p:grpSpPr>
        <p:sp>
          <p:nvSpPr>
            <p:cNvPr id="61" name="Shape 61"/>
            <p:cNvSpPr/>
            <p:nvPr/>
          </p:nvSpPr>
          <p:spPr>
            <a:xfrm>
              <a:off x="1369919" y="386603"/>
              <a:ext cx="6336926" cy="4264503"/>
            </a:xfrm>
            <a:prstGeom prst="rect">
              <a:avLst/>
            </a:prstGeom>
            <a:ln w="25400">
              <a:solidFill>
                <a:srgbClr val="4277BB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1800">
                  <a:solidFill>
                    <a:srgbClr val="4277BB"/>
                  </a:solidFill>
                </a:defRPr>
              </a:pPr>
              <a:endParaRPr sz="1191"/>
            </a:p>
          </p:txBody>
        </p:sp>
        <p:sp>
          <p:nvSpPr>
            <p:cNvPr id="62" name="Shape 62"/>
            <p:cNvSpPr/>
            <p:nvPr/>
          </p:nvSpPr>
          <p:spPr>
            <a:xfrm flipH="1" flipV="1">
              <a:off x="2882714" y="462243"/>
              <a:ext cx="11539" cy="4177440"/>
            </a:xfrm>
            <a:prstGeom prst="line">
              <a:avLst/>
            </a:prstGeom>
            <a:ln w="3175">
              <a:solidFill>
                <a:srgbClr val="4277BB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1800"/>
              </a:pPr>
              <a:endParaRPr sz="1191"/>
            </a:p>
          </p:txBody>
        </p:sp>
        <p:sp>
          <p:nvSpPr>
            <p:cNvPr id="63" name="Shape 63"/>
            <p:cNvSpPr/>
            <p:nvPr/>
          </p:nvSpPr>
          <p:spPr>
            <a:xfrm>
              <a:off x="1604912" y="420261"/>
              <a:ext cx="759823" cy="101887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>
              <a:spAutoFit/>
            </a:bodyPr>
            <a:lstStyle>
              <a:lvl1pPr algn="l">
                <a:defRPr sz="1000" b="1">
                  <a:solidFill>
                    <a:srgbClr val="4277B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662" dirty="0"/>
                <a:t>PUBLIC NETWORK</a:t>
              </a:r>
            </a:p>
          </p:txBody>
        </p:sp>
        <p:sp>
          <p:nvSpPr>
            <p:cNvPr id="64" name="Shape 64"/>
            <p:cNvSpPr/>
            <p:nvPr/>
          </p:nvSpPr>
          <p:spPr>
            <a:xfrm>
              <a:off x="2965707" y="420261"/>
              <a:ext cx="774251" cy="101887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>
              <a:spAutoFit/>
            </a:bodyPr>
            <a:lstStyle>
              <a:lvl1pPr algn="l">
                <a:defRPr sz="1000" b="1">
                  <a:solidFill>
                    <a:srgbClr val="4277B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662" dirty="0"/>
                <a:t>CLOUD NETWORK</a:t>
              </a:r>
              <a:r>
                <a:rPr lang="en-US" sz="662" dirty="0"/>
                <a:t> </a:t>
              </a:r>
              <a:endParaRPr sz="662" dirty="0"/>
            </a:p>
          </p:txBody>
        </p:sp>
        <p:sp>
          <p:nvSpPr>
            <p:cNvPr id="65" name="Shape 65"/>
            <p:cNvSpPr/>
            <p:nvPr/>
          </p:nvSpPr>
          <p:spPr>
            <a:xfrm>
              <a:off x="6164059" y="420261"/>
              <a:ext cx="815929" cy="101887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>
              <a:spAutoFit/>
            </a:bodyPr>
            <a:lstStyle>
              <a:lvl1pPr algn="l">
                <a:defRPr sz="1000" b="1">
                  <a:solidFill>
                    <a:srgbClr val="4277B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en-US" sz="662" dirty="0"/>
                <a:t>PRIVATE NETWORK</a:t>
              </a:r>
              <a:endParaRPr sz="662" dirty="0"/>
            </a:p>
          </p:txBody>
        </p:sp>
        <p:sp>
          <p:nvSpPr>
            <p:cNvPr id="66" name="Shape 66"/>
            <p:cNvSpPr/>
            <p:nvPr/>
          </p:nvSpPr>
          <p:spPr>
            <a:xfrm flipV="1">
              <a:off x="6098624" y="403412"/>
              <a:ext cx="2979" cy="4244293"/>
            </a:xfrm>
            <a:prstGeom prst="line">
              <a:avLst/>
            </a:prstGeom>
            <a:ln w="3175">
              <a:solidFill>
                <a:srgbClr val="4277BB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1800"/>
              </a:pPr>
              <a:endParaRPr sz="1191"/>
            </a:p>
          </p:txBody>
        </p:sp>
        <p:grpSp>
          <p:nvGrpSpPr>
            <p:cNvPr id="71" name="Group 239"/>
            <p:cNvGrpSpPr/>
            <p:nvPr/>
          </p:nvGrpSpPr>
          <p:grpSpPr>
            <a:xfrm>
              <a:off x="1965981" y="1630456"/>
              <a:ext cx="735779" cy="624596"/>
              <a:chOff x="-229874" y="9504"/>
              <a:chExt cx="1111843" cy="943832"/>
            </a:xfrm>
          </p:grpSpPr>
          <p:sp>
            <p:nvSpPr>
              <p:cNvPr id="72" name="Shape 237"/>
              <p:cNvSpPr/>
              <p:nvPr/>
            </p:nvSpPr>
            <p:spPr>
              <a:xfrm>
                <a:off x="1694" y="9504"/>
                <a:ext cx="707232" cy="707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ECC01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1800">
                    <a:solidFill>
                      <a:srgbClr val="FFFFFF"/>
                    </a:solidFill>
                  </a:defRPr>
                </a:pPr>
                <a:endParaRPr sz="1191"/>
              </a:p>
            </p:txBody>
          </p:sp>
          <p:sp>
            <p:nvSpPr>
              <p:cNvPr id="73" name="Shape 238"/>
              <p:cNvSpPr/>
              <p:nvPr/>
            </p:nvSpPr>
            <p:spPr>
              <a:xfrm>
                <a:off x="-229874" y="707230"/>
                <a:ext cx="1111843" cy="246106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0" tIns="0" rIns="0" bIns="0" numCol="1" anchor="t">
                <a:spAutoFit/>
              </a:bodyPr>
              <a:lstStyle>
                <a:lvl1pPr>
                  <a:defRPr sz="800" b="1">
                    <a:solidFill>
                      <a:srgbClr val="4277B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</a:defRPr>
                </a:pPr>
                <a:r>
                  <a:rPr lang="en-US" sz="529" dirty="0"/>
                  <a:t>Browser/</a:t>
                </a:r>
                <a:r>
                  <a:rPr lang="en-US" sz="529" dirty="0" err="1"/>
                  <a:t>nodeRED</a:t>
                </a:r>
                <a:r>
                  <a:rPr lang="en-US" sz="529" dirty="0"/>
                  <a:t> UI </a:t>
                </a:r>
              </a:p>
              <a:p>
                <a:pPr lvl="0">
                  <a:defRPr sz="1800" b="0">
                    <a:solidFill>
                      <a:srgbClr val="000000"/>
                    </a:solidFill>
                  </a:defRPr>
                </a:pPr>
                <a:r>
                  <a:rPr lang="en-US" sz="529" dirty="0"/>
                  <a:t>(Web Client Dashboard)</a:t>
                </a:r>
                <a:endParaRPr sz="529" dirty="0"/>
              </a:p>
            </p:txBody>
          </p:sp>
        </p:grpSp>
        <p:sp>
          <p:nvSpPr>
            <p:cNvPr id="94" name="Shape 64"/>
            <p:cNvSpPr/>
            <p:nvPr/>
          </p:nvSpPr>
          <p:spPr>
            <a:xfrm>
              <a:off x="4713824" y="437070"/>
              <a:ext cx="820738" cy="101887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>
              <a:spAutoFit/>
            </a:bodyPr>
            <a:lstStyle>
              <a:lvl1pPr algn="l">
                <a:defRPr sz="1000" b="1">
                  <a:solidFill>
                    <a:srgbClr val="4277B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en-US" sz="662" dirty="0"/>
                <a:t>BLUEMIX SERVICES</a:t>
              </a:r>
              <a:endParaRPr sz="662" dirty="0"/>
            </a:p>
          </p:txBody>
        </p:sp>
        <p:grpSp>
          <p:nvGrpSpPr>
            <p:cNvPr id="101" name="Group 228"/>
            <p:cNvGrpSpPr/>
            <p:nvPr/>
          </p:nvGrpSpPr>
          <p:grpSpPr>
            <a:xfrm>
              <a:off x="1915587" y="823633"/>
              <a:ext cx="856004" cy="551551"/>
              <a:chOff x="-133398" y="0"/>
              <a:chExt cx="1293516" cy="833453"/>
            </a:xfrm>
          </p:grpSpPr>
          <p:sp>
            <p:nvSpPr>
              <p:cNvPr id="102" name="Shape 224"/>
              <p:cNvSpPr/>
              <p:nvPr/>
            </p:nvSpPr>
            <p:spPr>
              <a:xfrm>
                <a:off x="190237" y="0"/>
                <a:ext cx="707232" cy="707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ECC01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1800">
                    <a:solidFill>
                      <a:srgbClr val="FFFFFF"/>
                    </a:solidFill>
                  </a:defRPr>
                </a:pPr>
                <a:endParaRPr sz="1191"/>
              </a:p>
            </p:txBody>
          </p:sp>
          <p:grpSp>
            <p:nvGrpSpPr>
              <p:cNvPr id="103" name="Group 227"/>
              <p:cNvGrpSpPr/>
              <p:nvPr/>
            </p:nvGrpSpPr>
            <p:grpSpPr>
              <a:xfrm>
                <a:off x="-133398" y="176869"/>
                <a:ext cx="1293516" cy="656584"/>
                <a:chOff x="-118993" y="164126"/>
                <a:chExt cx="1293515" cy="656583"/>
              </a:xfrm>
            </p:grpSpPr>
            <p:pic>
              <p:nvPicPr>
                <p:cNvPr id="104" name="_-05.png"/>
                <p:cNvPicPr/>
                <p:nvPr/>
              </p:nvPicPr>
              <p:blipFill>
                <a:blip r:embed="rId3">
                  <a:extLst/>
                </a:blip>
                <a:srcRect l="23064" t="23206" r="23064" b="23206"/>
                <a:stretch>
                  <a:fillRect/>
                </a:stretch>
              </p:blipFill>
              <p:spPr>
                <a:xfrm>
                  <a:off x="367768" y="164126"/>
                  <a:ext cx="380996" cy="378980"/>
                </a:xfrm>
                <a:prstGeom prst="rect">
                  <a:avLst/>
                </a:prstGeom>
                <a:ln w="3175" cap="flat">
                  <a:noFill/>
                  <a:miter lim="400000"/>
                </a:ln>
                <a:effectLst/>
              </p:spPr>
            </p:pic>
            <p:sp>
              <p:nvSpPr>
                <p:cNvPr id="105" name="Shape 226"/>
                <p:cNvSpPr/>
                <p:nvPr/>
              </p:nvSpPr>
              <p:spPr>
                <a:xfrm>
                  <a:off x="-118993" y="697655"/>
                  <a:ext cx="1293515" cy="123054"/>
                </a:xfrm>
                <a:prstGeom prst="rect">
                  <a:avLst/>
                </a:prstGeom>
                <a:noFill/>
                <a:ln w="3175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0" tIns="0" rIns="0" bIns="0" numCol="1" anchor="t">
                  <a:spAutoFit/>
                </a:bodyPr>
                <a:lstStyle>
                  <a:lvl1pPr>
                    <a:defRPr sz="800" b="1">
                      <a:solidFill>
                        <a:srgbClr val="4277BB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pPr lvl="0">
                    <a:defRPr sz="1800" b="0">
                      <a:solidFill>
                        <a:srgbClr val="000000"/>
                      </a:solidFill>
                    </a:defRPr>
                  </a:pPr>
                  <a:r>
                    <a:rPr lang="en-US" sz="529" dirty="0"/>
                    <a:t>Raspberry Pi with </a:t>
                  </a:r>
                  <a:r>
                    <a:rPr lang="en-US" sz="529" dirty="0" err="1"/>
                    <a:t>SenseHat</a:t>
                  </a:r>
                  <a:endParaRPr sz="529" dirty="0"/>
                </a:p>
              </p:txBody>
            </p:sp>
          </p:grpSp>
        </p:grpSp>
        <p:cxnSp>
          <p:nvCxnSpPr>
            <p:cNvPr id="127" name="Straight Connector 126"/>
            <p:cNvCxnSpPr/>
            <p:nvPr/>
          </p:nvCxnSpPr>
          <p:spPr>
            <a:xfrm>
              <a:off x="4462743" y="1983441"/>
              <a:ext cx="16809" cy="192461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4" name="Straight Arrow Connector 133"/>
            <p:cNvCxnSpPr/>
            <p:nvPr/>
          </p:nvCxnSpPr>
          <p:spPr>
            <a:xfrm>
              <a:off x="4471147" y="2605368"/>
              <a:ext cx="605118" cy="0"/>
            </a:xfrm>
            <a:prstGeom prst="straightConnector1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4479552" y="3302934"/>
              <a:ext cx="596713" cy="0"/>
            </a:xfrm>
            <a:prstGeom prst="straightConnector1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8" name="Straight Arrow Connector 137"/>
            <p:cNvCxnSpPr/>
            <p:nvPr/>
          </p:nvCxnSpPr>
          <p:spPr>
            <a:xfrm>
              <a:off x="4487956" y="3899647"/>
              <a:ext cx="579904" cy="0"/>
            </a:xfrm>
            <a:prstGeom prst="straightConnector1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42" name="Straight Connector 141"/>
            <p:cNvCxnSpPr/>
            <p:nvPr/>
          </p:nvCxnSpPr>
          <p:spPr>
            <a:xfrm>
              <a:off x="4235823" y="1991846"/>
              <a:ext cx="235324" cy="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5" name="Straight Connector 154"/>
            <p:cNvCxnSpPr/>
            <p:nvPr/>
          </p:nvCxnSpPr>
          <p:spPr>
            <a:xfrm>
              <a:off x="2605368" y="1058956"/>
              <a:ext cx="1353110" cy="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head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0" name="Straight Arrow Connector 159"/>
            <p:cNvCxnSpPr/>
            <p:nvPr/>
          </p:nvCxnSpPr>
          <p:spPr>
            <a:xfrm>
              <a:off x="3966883" y="1050552"/>
              <a:ext cx="8404" cy="621926"/>
            </a:xfrm>
            <a:prstGeom prst="straightConnector1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2" name="Straight Arrow Connector 161"/>
            <p:cNvCxnSpPr/>
            <p:nvPr/>
          </p:nvCxnSpPr>
          <p:spPr>
            <a:xfrm>
              <a:off x="2588559" y="1916206"/>
              <a:ext cx="1176618" cy="0"/>
            </a:xfrm>
            <a:prstGeom prst="straightConnector1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grpSp>
          <p:nvGrpSpPr>
            <p:cNvPr id="95" name="Group 94"/>
            <p:cNvGrpSpPr/>
            <p:nvPr/>
          </p:nvGrpSpPr>
          <p:grpSpPr>
            <a:xfrm>
              <a:off x="5095148" y="3037537"/>
              <a:ext cx="468021" cy="630886"/>
              <a:chOff x="514081" y="3294657"/>
              <a:chExt cx="707232" cy="953339"/>
            </a:xfrm>
          </p:grpSpPr>
          <p:sp>
            <p:nvSpPr>
              <p:cNvPr id="96" name="Shape 558"/>
              <p:cNvSpPr/>
              <p:nvPr/>
            </p:nvSpPr>
            <p:spPr>
              <a:xfrm>
                <a:off x="514081" y="3294657"/>
                <a:ext cx="707232" cy="707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5400">
                <a:solidFill>
                  <a:srgbClr val="4277BB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1800">
                    <a:solidFill>
                      <a:srgbClr val="FFFFFF"/>
                    </a:solidFill>
                  </a:defRPr>
                </a:pPr>
                <a:endParaRPr sz="1191"/>
              </a:p>
            </p:txBody>
          </p:sp>
          <p:sp>
            <p:nvSpPr>
              <p:cNvPr id="97" name="Shape 564"/>
              <p:cNvSpPr/>
              <p:nvPr/>
            </p:nvSpPr>
            <p:spPr>
              <a:xfrm>
                <a:off x="579156" y="4001889"/>
                <a:ext cx="581356" cy="246107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pPr lvl="0">
                  <a:defRPr sz="1800"/>
                </a:pPr>
                <a:r>
                  <a:rPr sz="529" b="1" dirty="0">
                    <a:solidFill>
                      <a:schemeClr val="accent1"/>
                    </a:solidFill>
                    <a:latin typeface="Helvetica"/>
                    <a:ea typeface="Helvetica"/>
                    <a:cs typeface="Helvetica"/>
                    <a:sym typeface="Helvetica"/>
                  </a:rPr>
                  <a:t>CLOUDANT</a:t>
                </a:r>
              </a:p>
              <a:p>
                <a:pPr lvl="0">
                  <a:defRPr sz="1800"/>
                </a:pPr>
                <a:r>
                  <a:rPr sz="529" b="1" dirty="0">
                    <a:solidFill>
                      <a:schemeClr val="accent1"/>
                    </a:solidFill>
                    <a:latin typeface="Helvetica"/>
                    <a:ea typeface="Helvetica"/>
                    <a:cs typeface="Helvetica"/>
                    <a:sym typeface="Helvetica"/>
                  </a:rPr>
                  <a:t>NOSQL DB</a:t>
                </a:r>
              </a:p>
            </p:txBody>
          </p:sp>
          <p:pic>
            <p:nvPicPr>
              <p:cNvPr id="98" name="cloudant50.png"/>
              <p:cNvPicPr/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622130" y="3402458"/>
                <a:ext cx="491134" cy="491134"/>
              </a:xfrm>
              <a:prstGeom prst="rect">
                <a:avLst/>
              </a:prstGeom>
              <a:ln w="3175">
                <a:miter lim="400000"/>
              </a:ln>
            </p:spPr>
          </p:pic>
        </p:grp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76265" y="3739963"/>
              <a:ext cx="504265" cy="487456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5164902" y="4262041"/>
              <a:ext cx="403568" cy="13394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26001" tIns="26001" rIns="26001" bIns="26001" numCol="1" spcCol="38100" rtlCol="0" anchor="ctr">
              <a:spAutoFit/>
            </a:bodyPr>
            <a:lstStyle/>
            <a:p>
              <a:pPr algn="ctr" defTabSz="386624" latinLnBrk="1" hangingPunct="0"/>
              <a:r>
                <a:rPr lang="en-US" sz="529" b="1" dirty="0" err="1">
                  <a:solidFill>
                    <a:srgbClr val="0365C0"/>
                  </a:solidFill>
                  <a:sym typeface="Helvetica Light"/>
                </a:rPr>
                <a:t>IoT</a:t>
              </a:r>
              <a:r>
                <a:rPr lang="en-US" sz="529" b="1" dirty="0">
                  <a:solidFill>
                    <a:srgbClr val="0365C0"/>
                  </a:solidFill>
                  <a:sym typeface="Helvetica Light"/>
                </a:rPr>
                <a:t> Platform</a:t>
              </a: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65176" y="1680883"/>
              <a:ext cx="504265" cy="49586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856232" y="2152533"/>
              <a:ext cx="341050" cy="13394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26001" tIns="26001" rIns="26001" bIns="26001" numCol="1" spcCol="38100" rtlCol="0" anchor="ctr">
              <a:spAutoFit/>
            </a:bodyPr>
            <a:lstStyle/>
            <a:p>
              <a:pPr algn="ctr" defTabSz="386624" latinLnBrk="1" hangingPunct="0"/>
              <a:r>
                <a:rPr lang="en-US" sz="529" b="1" dirty="0">
                  <a:solidFill>
                    <a:schemeClr val="accent1"/>
                  </a:solidFill>
                  <a:sym typeface="Helvetica Light"/>
                </a:rPr>
                <a:t>Node-RED</a:t>
              </a: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67860" y="2294404"/>
              <a:ext cx="495860" cy="470647"/>
            </a:xfrm>
            <a:prstGeom prst="rect">
              <a:avLst/>
            </a:prstGeom>
          </p:spPr>
        </p:pic>
        <p:sp>
          <p:nvSpPr>
            <p:cNvPr id="111" name="TextBox 110"/>
            <p:cNvSpPr txBox="1"/>
            <p:nvPr/>
          </p:nvSpPr>
          <p:spPr>
            <a:xfrm>
              <a:off x="5216990" y="2749247"/>
              <a:ext cx="275328" cy="13394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26001" tIns="26001" rIns="26001" bIns="26001" numCol="1" spcCol="38100" rtlCol="0" anchor="ctr">
              <a:spAutoFit/>
            </a:bodyPr>
            <a:lstStyle/>
            <a:p>
              <a:pPr algn="ctr" defTabSz="386624" latinLnBrk="1" hangingPunct="0"/>
              <a:r>
                <a:rPr lang="en-US" sz="529" b="1" dirty="0" err="1">
                  <a:solidFill>
                    <a:schemeClr val="accent1"/>
                  </a:solidFill>
                  <a:sym typeface="Helvetica Light"/>
                </a:rPr>
                <a:t>DashDB</a:t>
              </a:r>
              <a:endParaRPr lang="en-US" sz="529" b="1" dirty="0">
                <a:solidFill>
                  <a:schemeClr val="accent1"/>
                </a:solidFill>
                <a:sym typeface="Helvetica Light"/>
              </a:endParaRPr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42351" y="56843"/>
            <a:ext cx="8766176" cy="481242"/>
          </a:xfrm>
        </p:spPr>
        <p:txBody>
          <a:bodyPr/>
          <a:lstStyle/>
          <a:p>
            <a:r>
              <a:rPr lang="en-US" sz="1800" b="1" dirty="0">
                <a:sym typeface="Helvetica Light"/>
              </a:rPr>
              <a:t>Transform Products &amp; Services with Intelligent Connected </a:t>
            </a:r>
            <a:r>
              <a:rPr lang="en-US" sz="1800" b="1" dirty="0" smtClean="0">
                <a:sym typeface="Helvetica Light"/>
              </a:rPr>
              <a:t>Devices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645585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561" y="442199"/>
            <a:ext cx="5362447" cy="4186169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42351" y="56843"/>
            <a:ext cx="8766176" cy="481242"/>
          </a:xfrm>
        </p:spPr>
        <p:txBody>
          <a:bodyPr/>
          <a:lstStyle/>
          <a:p>
            <a:r>
              <a:rPr lang="en-US" sz="1800" b="1" dirty="0">
                <a:sym typeface="Helvetica Light"/>
              </a:rPr>
              <a:t>Transform Products &amp; Services with Intelligent Connected </a:t>
            </a:r>
            <a:r>
              <a:rPr lang="en-US" sz="1800" b="1" dirty="0" smtClean="0">
                <a:sym typeface="Helvetica Light"/>
              </a:rPr>
              <a:t>Devices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914052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9144000" cy="2403478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10245" y="208007"/>
            <a:ext cx="8766176" cy="251222"/>
          </a:xfrm>
        </p:spPr>
        <p:txBody>
          <a:bodyPr/>
          <a:lstStyle/>
          <a:p>
            <a:r>
              <a:rPr lang="en-US" dirty="0"/>
              <a:t>The Path of the Jedi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040" y="0"/>
            <a:ext cx="1584959" cy="15394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alphaModFix amt="15000"/>
          </a:blip>
          <a:stretch>
            <a:fillRect/>
          </a:stretch>
        </p:blipFill>
        <p:spPr>
          <a:xfrm>
            <a:off x="0" y="0"/>
            <a:ext cx="9143999" cy="524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323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6671564" y="1189293"/>
            <a:ext cx="2311400" cy="351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15628"/>
            <a:ext cx="8229600" cy="567509"/>
          </a:xfrm>
        </p:spPr>
        <p:txBody>
          <a:bodyPr/>
          <a:lstStyle/>
          <a:p>
            <a:r>
              <a:rPr lang="en-US" dirty="0" smtClean="0"/>
              <a:t>The Jedi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768097"/>
            <a:ext cx="7272527" cy="3854136"/>
          </a:xfrm>
        </p:spPr>
        <p:txBody>
          <a:bodyPr/>
          <a:lstStyle/>
          <a:p>
            <a:r>
              <a:rPr lang="en-US" sz="1500" dirty="0"/>
              <a:t>At your </a:t>
            </a:r>
            <a:r>
              <a:rPr lang="en-US" sz="1500" dirty="0" smtClean="0"/>
              <a:t>table, printed </a:t>
            </a:r>
            <a:r>
              <a:rPr lang="en-US" sz="1500" dirty="0"/>
              <a:t>instructions are.  </a:t>
            </a:r>
            <a:r>
              <a:rPr lang="en-US" sz="1500" dirty="0" smtClean="0"/>
              <a:t>Also online at </a:t>
            </a:r>
            <a:r>
              <a:rPr lang="en-US" sz="1500" dirty="0">
                <a:hlinkClick r:id="rId4"/>
              </a:rPr>
              <a:t>https://</a:t>
            </a:r>
            <a:r>
              <a:rPr lang="en-US" sz="1500" dirty="0" smtClean="0">
                <a:hlinkClick r:id="rId4"/>
              </a:rPr>
              <a:t>ibm.biz/Bdi6ik</a:t>
            </a:r>
            <a:r>
              <a:rPr lang="en-US" sz="1500" dirty="0" smtClean="0"/>
              <a:t> they are.</a:t>
            </a:r>
            <a:endParaRPr lang="en-US" sz="1500" dirty="0"/>
          </a:p>
          <a:p>
            <a:r>
              <a:rPr lang="en-US" sz="1500" dirty="0" smtClean="0"/>
              <a:t>Choose </a:t>
            </a:r>
            <a:r>
              <a:rPr lang="en-US" sz="1500" dirty="0"/>
              <a:t>your path, you must. If prior experience you have, follow the </a:t>
            </a:r>
            <a:r>
              <a:rPr lang="en-US" sz="1500" dirty="0" smtClean="0"/>
              <a:t>Master </a:t>
            </a:r>
            <a:r>
              <a:rPr lang="en-US" sz="1500" dirty="0"/>
              <a:t>path. If a more guided approach you require, choose the </a:t>
            </a:r>
            <a:r>
              <a:rPr lang="en-US" sz="1500" dirty="0" smtClean="0"/>
              <a:t>Padowan </a:t>
            </a:r>
            <a:r>
              <a:rPr lang="en-US" sz="1500" dirty="0"/>
              <a:t>path.  Yes, hmmm.</a:t>
            </a:r>
          </a:p>
          <a:p>
            <a:r>
              <a:rPr lang="en-US" sz="1500" dirty="0" smtClean="0"/>
              <a:t>Work in teams of three, you will.  Cooperate, you must.</a:t>
            </a:r>
          </a:p>
          <a:p>
            <a:r>
              <a:rPr lang="en-US" sz="1500" dirty="0" smtClean="0"/>
              <a:t>A number </a:t>
            </a:r>
            <a:r>
              <a:rPr lang="en-US" sz="1500" dirty="0"/>
              <a:t>that matches the team number on your badge, each </a:t>
            </a:r>
            <a:r>
              <a:rPr lang="en-US" sz="1500" dirty="0" smtClean="0"/>
              <a:t>Raspberry Pi </a:t>
            </a:r>
            <a:r>
              <a:rPr lang="en-US" sz="1500" dirty="0"/>
              <a:t>has.</a:t>
            </a:r>
            <a:endParaRPr lang="en-US" sz="1500" dirty="0" smtClean="0"/>
          </a:p>
          <a:p>
            <a:r>
              <a:rPr lang="en-US" sz="1500" dirty="0" smtClean="0"/>
              <a:t>Patience </a:t>
            </a:r>
            <a:r>
              <a:rPr lang="en-US" sz="1500" dirty="0" smtClean="0"/>
              <a:t>you must have, my young </a:t>
            </a:r>
            <a:r>
              <a:rPr lang="en-US" sz="1500" dirty="0"/>
              <a:t>P</a:t>
            </a:r>
            <a:r>
              <a:rPr lang="en-US" sz="1500" dirty="0" smtClean="0"/>
              <a:t>adowan</a:t>
            </a:r>
            <a:r>
              <a:rPr lang="en-US" sz="1500" dirty="0"/>
              <a:t>. Very agile, the </a:t>
            </a:r>
            <a:r>
              <a:rPr lang="en-US" sz="1500" dirty="0" smtClean="0"/>
              <a:t>Bluemix UI </a:t>
            </a:r>
            <a:r>
              <a:rPr lang="en-US" sz="1500" dirty="0"/>
              <a:t>is</a:t>
            </a:r>
            <a:r>
              <a:rPr lang="en-US" sz="1500" dirty="0" smtClean="0"/>
              <a:t>.</a:t>
            </a:r>
          </a:p>
          <a:p>
            <a:r>
              <a:rPr lang="en-US" sz="1500" dirty="0"/>
              <a:t>Respect the bandwidth.  </a:t>
            </a:r>
            <a:r>
              <a:rPr lang="en-US" sz="1500" dirty="0" err="1"/>
              <a:t>Yeesssssss</a:t>
            </a:r>
            <a:r>
              <a:rPr lang="en-US" sz="1500" dirty="0"/>
              <a:t>. To lab work limit network access.</a:t>
            </a:r>
            <a:endParaRPr lang="en-US" sz="1500" dirty="0" smtClean="0"/>
          </a:p>
          <a:p>
            <a:r>
              <a:rPr lang="en-US" sz="1500" dirty="0" smtClean="0"/>
              <a:t>Questions you have? Slack you should use.  #</a:t>
            </a:r>
            <a:r>
              <a:rPr lang="en-US" sz="1500" dirty="0" err="1" smtClean="0"/>
              <a:t>stsa</a:t>
            </a:r>
            <a:r>
              <a:rPr lang="en-US" sz="1500" dirty="0" smtClean="0"/>
              <a:t>-workshop-</a:t>
            </a:r>
            <a:r>
              <a:rPr lang="en-US" sz="1500" dirty="0" err="1" smtClean="0"/>
              <a:t>faqs</a:t>
            </a:r>
            <a:endParaRPr lang="en-US" sz="1500" dirty="0" smtClean="0"/>
          </a:p>
          <a:p>
            <a:r>
              <a:rPr lang="en-US" sz="1500" dirty="0"/>
              <a:t>Meet again at 5:10, </a:t>
            </a:r>
            <a:r>
              <a:rPr lang="en-US" sz="1500" dirty="0" smtClean="0"/>
              <a:t>we will.  </a:t>
            </a:r>
            <a:r>
              <a:rPr lang="en-US" sz="1500" dirty="0" err="1"/>
              <a:t>Herh</a:t>
            </a:r>
            <a:r>
              <a:rPr lang="en-US" sz="1500" dirty="0"/>
              <a:t> </a:t>
            </a:r>
            <a:r>
              <a:rPr lang="en-US" sz="1500" dirty="0" err="1"/>
              <a:t>herh</a:t>
            </a:r>
            <a:r>
              <a:rPr lang="en-US" sz="1500" dirty="0"/>
              <a:t> </a:t>
            </a:r>
            <a:r>
              <a:rPr lang="en-US" sz="1500" dirty="0" err="1"/>
              <a:t>herh</a:t>
            </a:r>
            <a:r>
              <a:rPr lang="en-US" sz="1500" dirty="0"/>
              <a:t>.</a:t>
            </a:r>
            <a:endParaRPr lang="en-US" sz="15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83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Shutdown your Pi before you leave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Ctrl-C at tour node red terminal to get back to a command prompt</a:t>
            </a:r>
          </a:p>
          <a:p>
            <a:r>
              <a:rPr lang="en-US" dirty="0"/>
              <a:t>n</a:t>
            </a:r>
            <a:r>
              <a:rPr lang="en-US" dirty="0" smtClean="0"/>
              <a:t>ode-red-stop</a:t>
            </a:r>
          </a:p>
          <a:p>
            <a:r>
              <a:rPr lang="en-US" dirty="0" err="1" smtClean="0"/>
              <a:t>sudo</a:t>
            </a:r>
            <a:r>
              <a:rPr lang="en-US" dirty="0" smtClean="0"/>
              <a:t> shutdown now</a:t>
            </a:r>
          </a:p>
          <a:p>
            <a:r>
              <a:rPr lang="en-US" dirty="0" smtClean="0"/>
              <a:t>Green light next to red power light will flash a few times as system shuts down.  (roughly 15-20 seconds)</a:t>
            </a:r>
          </a:p>
          <a:p>
            <a:r>
              <a:rPr lang="en-US" dirty="0" smtClean="0"/>
              <a:t>Unplug the USB cable</a:t>
            </a:r>
          </a:p>
          <a:p>
            <a:r>
              <a:rPr lang="en-US" dirty="0" smtClean="0"/>
              <a:t>Take your device with you each evening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3F51DE6B-9243-4E85-B0E8-1607A2626A11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430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BM SSANA">
      <a:dk1>
        <a:srgbClr val="003F6C"/>
      </a:dk1>
      <a:lt1>
        <a:sysClr val="window" lastClr="FFFFFF"/>
      </a:lt1>
      <a:dk2>
        <a:srgbClr val="008ABF"/>
      </a:dk2>
      <a:lt2>
        <a:srgbClr val="00B3EF"/>
      </a:lt2>
      <a:accent1>
        <a:srgbClr val="83D1F5"/>
      </a:accent1>
      <a:accent2>
        <a:srgbClr val="7D287C"/>
      </a:accent2>
      <a:accent3>
        <a:srgbClr val="EB4194"/>
      </a:accent3>
      <a:accent4>
        <a:srgbClr val="007670"/>
      </a:accent4>
      <a:accent5>
        <a:srgbClr val="8CC63F"/>
      </a:accent5>
      <a:accent6>
        <a:srgbClr val="D9182D"/>
      </a:accent6>
      <a:hlink>
        <a:srgbClr val="F19027"/>
      </a:hlink>
      <a:folHlink>
        <a:srgbClr val="CCCCC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6997</TotalTime>
  <Words>655</Words>
  <Application>Microsoft Macintosh PowerPoint</Application>
  <PresentationFormat>On-screen Show (16:9)</PresentationFormat>
  <Paragraphs>97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Calibri</vt:lpstr>
      <vt:lpstr>Helvetica</vt:lpstr>
      <vt:lpstr>Helvetica Light</vt:lpstr>
      <vt:lpstr>HelvNeue Roman for IBM</vt:lpstr>
      <vt:lpstr>Lubalin Graph</vt:lpstr>
      <vt:lpstr>Mangal</vt:lpstr>
      <vt:lpstr>Wingdings</vt:lpstr>
      <vt:lpstr>Arial</vt:lpstr>
      <vt:lpstr>Office Theme</vt:lpstr>
      <vt:lpstr>Transform Products &amp; Services with IoT </vt:lpstr>
      <vt:lpstr>Raspberry Pi 3 / IoT Gateway</vt:lpstr>
      <vt:lpstr>Sense Hat / IoT Device</vt:lpstr>
      <vt:lpstr>Transform Products &amp; Services with Intelligent Connected Devices</vt:lpstr>
      <vt:lpstr>Transform Products &amp; Services with Intelligent Connected Devices</vt:lpstr>
      <vt:lpstr>The Path of the Jedi</vt:lpstr>
      <vt:lpstr>The Jedi Code</vt:lpstr>
      <vt:lpstr>Shutdown your Pi before you leave</vt:lpstr>
    </vt:vector>
  </TitlesOfParts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TheMayor</dc:creator>
  <cp:lastModifiedBy>Troy Ankersen</cp:lastModifiedBy>
  <cp:revision>187</cp:revision>
  <dcterms:created xsi:type="dcterms:W3CDTF">2014-06-26T17:07:38Z</dcterms:created>
  <dcterms:modified xsi:type="dcterms:W3CDTF">2017-07-09T21:17:34Z</dcterms:modified>
</cp:coreProperties>
</file>

<file path=docProps/thumbnail.jpeg>
</file>